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381" r:id="rId6"/>
    <p:sldId id="367" r:id="rId7"/>
    <p:sldId id="383" r:id="rId8"/>
    <p:sldId id="259" r:id="rId9"/>
    <p:sldId id="260" r:id="rId10"/>
    <p:sldId id="261" r:id="rId11"/>
    <p:sldId id="385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2F05E-0B6A-4E02-B413-DF8E255818C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D51D9-6288-472A-BF76-796154DA8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3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xmlns="" id="{4CD71C51-2FE1-43DD-82FC-CAE4354405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92EB41-909D-49FC-ACD5-D156EE07F8E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xmlns="" id="{332993AA-425A-41DF-929D-7BCB3DB6A9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xmlns="" id="{F1B51D4E-FC85-4C46-8507-2B82F2E5A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47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C0986-707C-4D82-B803-5C5CFCA18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14124CA-2EAA-4E4D-AFA9-3D297B0F6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B3BDFD-1F15-42C4-90C0-CEDA9E6F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099C03-F63A-4D5F-8534-E10AA325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898B7C-FFE3-463F-9C0D-6B9F5664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9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43AC06-D0C7-473B-8FD0-1F8FCAE6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4AC2294-085C-4D4A-A824-8C98F4CC7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64261B-62BD-45EF-A951-AD7C67B9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DED915-A95B-4AE2-9064-B73E264B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2B0852-3063-4558-8BCD-FD0D8969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1F7B148-164B-4E82-9CA2-6EDF6BC3F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7C74CA-091B-43E7-B3D9-A47F72F63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C88BCE-7444-40C2-A7DF-73F7EC10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29A615-49F7-47AD-BB4B-731FD35C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A9C066-54D0-4365-9F6A-EF241992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7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185C6BE-F73A-440B-9D34-F6952CA27D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B808448-D1D1-4ACA-A120-FC480D2A2C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57808953-3B82-4A50-A883-1AB70E2AF6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1EDBF116-0F16-4A22-9121-881E11147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4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5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80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066800"/>
            <a:ext cx="553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1066800"/>
            <a:ext cx="553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676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50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3855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10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76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7C264-E703-4EA7-A78F-604DFD6D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82C7BF-90F9-49ED-8FD6-A1E15C7B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68C8B1-0398-4BA8-B87A-48C6562E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96123B-D1E5-4B02-8FC5-6191C118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A71B03-AE2B-4219-97FE-69C0D212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1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344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34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3200" y="228600"/>
            <a:ext cx="2895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8483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850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9A5E24-571F-4DA7-9811-98C9C6F7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7890AE-D158-40CC-9B3F-5725023D1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8F3D8D-9E26-4961-A311-3C896E82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93BEFB-8739-4EA4-9815-E940C6AE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EDFDDB-D7CE-4413-9A75-10372110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B450C3-1B3B-4C2F-B460-4807E470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7CB304-998A-46BA-A2A6-334BE52A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B4E57E-D63B-42F0-99E7-E7F0EB47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3CAD3CF-8360-4878-BAB5-FB7DC8C0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74197B-B6DA-4C03-A5D1-892DEABC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4D242B-5887-4465-AEA2-B99DE3DA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3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13BB3E-412B-44BB-894B-FD32CDE0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483787-F0DA-4F3D-84C1-0F6DB347D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154E0F-5473-4C02-AFDA-7EC05B0C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A993682-DD65-4C35-B2BD-879B66544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D005BA4-AA69-4DAC-98B1-3A072346B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BEE7ED-D792-4DC4-960E-58DCFEC2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ECD246-EC9C-4FCF-A6B4-14A66D84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45E31F-2FAE-4C64-B9E3-3826153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E7BC4F-4CB8-42A2-9DF7-C07A482D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84B293D-F740-411E-B82A-0398C943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BEBFBC-CAFF-487C-AF0C-FE36364C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1FA0A0-2C4D-4C8E-AC0B-0572A2C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EF4234-9872-4D97-92F7-593B5AE8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98F19A8-052E-4A25-8C06-5BA233C6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AFB9681-5428-404D-83F6-52DB0022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6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9FCB65-0A9C-4290-8DA5-C87B52C0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B28C22-BA96-4607-95EA-7D5D02A2C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793EF67-CFEF-4614-80C3-587E2A0DB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9E2DB5-F430-48BF-98E3-48975DCE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E7F399-5732-45B6-AB6A-BC68C469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E69F03-7533-407D-BC3A-C38851C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8BA6F5-2DE9-4B5A-849A-4112B54D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E35EF22-2D1F-4C52-B92E-712733A33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951BB4-E4E7-4CEE-AFF2-D1ED9024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1DB5BE-2646-4089-8438-D5ABA34A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9A590B-979C-4445-BFF6-3D904C92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9BE9C4-3E78-4290-B7D9-337E4FA6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E825366-E951-4D14-8A2A-7AF92985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166CBD-F2AB-4B9F-BC00-E5C485F72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8AB5B-F559-4379-B3CD-3C58EC71C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3F28-0DCC-474F-8A31-6F3B6130F9EA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CFF53-5B96-4A02-AD2B-EB0631252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79AB26-F3B9-4AF5-89A1-DA25AC979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1C2DB-EE58-487B-ACFC-4C14E7D8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F3728300-B55E-409E-8595-6B8A178F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228601"/>
            <a:ext cx="1145963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A5BFA041-4FDA-4508-A620-A9180F1B1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066800"/>
            <a:ext cx="11277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60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889B5-77CA-485D-98A2-3EFCFE19C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38" y="1758461"/>
            <a:ext cx="11746523" cy="3080825"/>
          </a:xfr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  <a:prstDash val="lgDashDot"/>
          </a:ln>
        </p:spPr>
        <p:txBody>
          <a:bodyPr>
            <a:normAutofit/>
          </a:bodyPr>
          <a:lstStyle/>
          <a:p>
            <a:r>
              <a:rPr lang="en-US" sz="9600" b="1" dirty="0">
                <a:latin typeface="Centaur" panose="02030504050205020304" pitchFamily="18" charset="0"/>
              </a:rPr>
              <a:t>Context Free Grammar</a:t>
            </a:r>
            <a:br>
              <a:rPr lang="en-US" sz="9600" b="1" dirty="0">
                <a:latin typeface="Centaur" panose="02030504050205020304" pitchFamily="18" charset="0"/>
              </a:rPr>
            </a:br>
            <a:r>
              <a:rPr lang="en-US" sz="9600" b="1" dirty="0">
                <a:latin typeface="Centaur" panose="02030504050205020304" pitchFamily="18" charset="0"/>
              </a:rPr>
              <a:t>Lecture - 01</a:t>
            </a:r>
          </a:p>
        </p:txBody>
      </p:sp>
    </p:spTree>
    <p:extLst>
      <p:ext uri="{BB962C8B-B14F-4D97-AF65-F5344CB8AC3E}">
        <p14:creationId xmlns:p14="http://schemas.microsoft.com/office/powerpoint/2010/main" val="124454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FC7B4404-FC1B-460E-B60C-FB2D3AAC4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Derivations</a:t>
            </a:r>
            <a:b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0"/>
              <a:t>the obtaining or developing of something from a source or origin.</a:t>
            </a: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03743A66-C8AE-4014-B873-834EC2F6F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In general, a derivation step is</a:t>
            </a:r>
          </a:p>
          <a:p>
            <a:pPr lvl="1" eaLnBrk="1" hangingPunct="1">
              <a:lnSpc>
                <a:spcPct val="150000"/>
              </a:lnSpc>
              <a:buClr>
                <a:schemeClr val="hlink"/>
              </a:buClr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A       if there is a production rule A    </a:t>
            </a:r>
          </a:p>
          <a:p>
            <a:pPr lvl="1" eaLnBrk="1" hangingPunct="1">
              <a:lnSpc>
                <a:spcPct val="150000"/>
              </a:lnSpc>
              <a:buClr>
                <a:schemeClr val="hlink"/>
              </a:buClr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 and  are arbitrary strings of terminal and non-terminal symbols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1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If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... 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, then “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 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is derived from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“ or “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derives 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”)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 	: derives in one step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	: derives in zero or more steps</a:t>
            </a:r>
          </a:p>
          <a:p>
            <a:pPr eaLnBrk="1" hangingPunct="1">
              <a:lnSpc>
                <a:spcPct val="190000"/>
              </a:lnSpc>
            </a:pPr>
            <a:r>
              <a:rPr lang="en-US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	: derives in one or more steps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xmlns="" id="{E7F20FE9-5E64-4F9B-BF15-3C9C52816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901" y="4020918"/>
            <a:ext cx="501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xmlns="" id="{5B180C36-E634-4DD3-B152-7F4017435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65" y="4582035"/>
            <a:ext cx="3786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57A7FE-6CA3-4581-804C-D20AB051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6A8FB4-E7B0-4E34-BDEE-704867F5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7AA316-EF92-471A-9AB4-9B93B2DE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3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9451C0-4DB7-4ABA-BBC6-2E258622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45F3DB-A534-4238-BC37-AE04C8F3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7B7EDD-58A1-43A4-AF19-E8B5D1755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D18395-D71C-44DF-9BD9-74609D33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8BC4C4-C4A5-40F3-8F16-E404FAEDA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1364D99-2495-4021-8258-806EC8D5985C}"/>
              </a:ext>
            </a:extLst>
          </p:cNvPr>
          <p:cNvSpPr txBox="1"/>
          <p:nvPr/>
        </p:nvSpPr>
        <p:spPr>
          <a:xfrm>
            <a:off x="6935372" y="4135902"/>
            <a:ext cx="21141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 = Production Rules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xmlns="" id="{0496E3D1-0421-49E4-9216-01C1351BC65F}"/>
              </a:ext>
            </a:extLst>
          </p:cNvPr>
          <p:cNvCxnSpPr/>
          <p:nvPr/>
        </p:nvCxnSpPr>
        <p:spPr>
          <a:xfrm rot="10800000" flipV="1">
            <a:off x="5120641" y="3995225"/>
            <a:ext cx="633046" cy="126610"/>
          </a:xfrm>
          <a:prstGeom prst="curvedConnector3">
            <a:avLst>
              <a:gd name="adj1" fmla="val 54445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xmlns="" id="{9E14391A-F7A2-4F4E-BD2A-6CF04B953525}"/>
              </a:ext>
            </a:extLst>
          </p:cNvPr>
          <p:cNvCxnSpPr>
            <a:cxnSpLocks/>
          </p:cNvCxnSpPr>
          <p:nvPr/>
        </p:nvCxnSpPr>
        <p:spPr>
          <a:xfrm flipV="1">
            <a:off x="5120640" y="4412901"/>
            <a:ext cx="633047" cy="184666"/>
          </a:xfrm>
          <a:prstGeom prst="curvedConnector3">
            <a:avLst>
              <a:gd name="adj1" fmla="val 9888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87F84A-C24B-4AF2-BC97-5265AF62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A40731-C1B8-452D-A085-CF74B6C4D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57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C46607-3FF3-4414-B717-8E17E509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66BEB6-72AA-4E0E-B8B8-B553DAB2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466884-C5D6-4756-9CA8-9BFA45646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AF5860-BE3C-44B2-B6B8-14B8B6DB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A48895-298D-400E-8B51-AECF9893C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9E4D60-C7B5-4CF9-994B-141E458E7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914270-3C8C-42AA-8F6B-0201C3959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480972-1209-4B55-9A9B-8AEBC0FD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AA5DA4-B9FC-43F0-A388-A79A850C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0D562F-7A52-4826-9109-FC5CB481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074D29-CB6F-4FEB-BAFD-638D77DA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685ED1-4CD6-4E80-AF04-2A410609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1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E17DDB05-7313-4588-A7B5-4A054672C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Example of CFG: Simple Arithmetic Expressions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xmlns="" id="{5F0E9B57-C68A-44BB-9090-1DED9FDB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500189"/>
            <a:ext cx="36576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expr  op  expr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( expr )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- expr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expr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id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+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-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*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/</a:t>
            </a:r>
          </a:p>
          <a:p>
            <a:pPr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Tx/>
              <a:buAutoNum type="arabicPeriod"/>
            </a:pP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op 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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xmlns="" id="{B98FE6B7-BEB3-43DE-B8DD-C8836130E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914401"/>
            <a:ext cx="41148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   Production rules</a:t>
            </a: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xmlns="" id="{6AB9071C-AD9C-42F7-A58B-57B988CE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964" y="5257800"/>
            <a:ext cx="723423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   Terminals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id  +  -  *  /  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 (  )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Nonterminals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expr, op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sz="2300" b="1">
                <a:solidFill>
                  <a:srgbClr val="000000"/>
                </a:solidFill>
                <a:latin typeface="Times New Roman" panose="02020603050405020304" pitchFamily="18" charset="0"/>
              </a:rPr>
              <a:t>Start symbol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expr</a:t>
            </a: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057C8C5F-C688-4C90-B659-42CB274D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Notational Conventions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0B046821-1DB9-434C-BABC-51E4E3123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14400"/>
            <a:ext cx="8229600" cy="5638800"/>
          </a:xfrm>
        </p:spPr>
        <p:txBody>
          <a:bodyPr/>
          <a:lstStyle/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Terminals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Lower-case letters early in the alphabet: </a:t>
            </a:r>
            <a:r>
              <a:rPr lang="en-US" altLang="en-US" sz="2000" i="1">
                <a:latin typeface="Times New Roman" panose="02020603050405020304" pitchFamily="18" charset="0"/>
              </a:rPr>
              <a:t>a, b, c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Operator symbols: +, -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Punctuations symbols: parentheses, comma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Boldface strings</a:t>
            </a:r>
            <a:r>
              <a:rPr lang="en-US" altLang="en-US" sz="2000">
                <a:latin typeface="Times New Roman" panose="02020603050405020304" pitchFamily="18" charset="0"/>
              </a:rPr>
              <a:t>: </a:t>
            </a:r>
            <a:r>
              <a:rPr lang="en-US" altLang="en-US" sz="2000" b="1">
                <a:latin typeface="Times New Roman" panose="02020603050405020304" pitchFamily="18" charset="0"/>
              </a:rPr>
              <a:t>id </a:t>
            </a:r>
            <a:r>
              <a:rPr lang="en-US" altLang="en-US" sz="2000">
                <a:latin typeface="Times New Roman" panose="02020603050405020304" pitchFamily="18" charset="0"/>
              </a:rPr>
              <a:t>or </a:t>
            </a:r>
            <a:r>
              <a:rPr lang="en-US" altLang="en-US" sz="2000" b="1">
                <a:latin typeface="Times New Roman" panose="02020603050405020304" pitchFamily="18" charset="0"/>
              </a:rPr>
              <a:t>if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Nonterminals: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Upper-case letters early in the alphabet: </a:t>
            </a:r>
            <a:r>
              <a:rPr lang="en-US" altLang="en-US" sz="2000" i="1">
                <a:latin typeface="Times New Roman" panose="02020603050405020304" pitchFamily="18" charset="0"/>
              </a:rPr>
              <a:t>A, B, C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The letter </a:t>
            </a:r>
            <a:r>
              <a:rPr lang="en-US" altLang="en-US" sz="2000" i="1">
                <a:latin typeface="Times New Roman" panose="02020603050405020304" pitchFamily="18" charset="0"/>
              </a:rPr>
              <a:t>S</a:t>
            </a:r>
            <a:r>
              <a:rPr lang="en-US" altLang="en-US" sz="2000">
                <a:latin typeface="Times New Roman" panose="02020603050405020304" pitchFamily="18" charset="0"/>
              </a:rPr>
              <a:t> (start symbol)</a:t>
            </a:r>
          </a:p>
          <a:p>
            <a:pPr lvl="1" eaLnBrk="1" hangingPunct="1">
              <a:buClr>
                <a:srgbClr val="6699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Times New Roman" panose="02020603050405020304" pitchFamily="18" charset="0"/>
              </a:rPr>
              <a:t>Lower-case italic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names</a:t>
            </a:r>
            <a:r>
              <a:rPr lang="en-US" altLang="en-US" sz="2000">
                <a:latin typeface="Times New Roman" panose="02020603050405020304" pitchFamily="18" charset="0"/>
              </a:rPr>
              <a:t>: </a:t>
            </a:r>
            <a:r>
              <a:rPr lang="en-US" altLang="en-US" sz="2000" i="1">
                <a:latin typeface="Times New Roman" panose="02020603050405020304" pitchFamily="18" charset="0"/>
              </a:rPr>
              <a:t>expr </a:t>
            </a:r>
            <a:r>
              <a:rPr lang="en-US" altLang="en-US" sz="2000">
                <a:latin typeface="Times New Roman" panose="02020603050405020304" pitchFamily="18" charset="0"/>
              </a:rPr>
              <a:t>or </a:t>
            </a:r>
            <a:r>
              <a:rPr lang="en-US" altLang="en-US" sz="2000" i="1">
                <a:latin typeface="Times New Roman" panose="02020603050405020304" pitchFamily="18" charset="0"/>
              </a:rPr>
              <a:t>stmt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Upper-case letters late in the alphabet, such as </a:t>
            </a:r>
            <a:r>
              <a:rPr lang="en-US" altLang="en-US" sz="2200" i="1">
                <a:latin typeface="Times New Roman" panose="02020603050405020304" pitchFamily="18" charset="0"/>
              </a:rPr>
              <a:t>X, Y, Z, </a:t>
            </a:r>
            <a:r>
              <a:rPr lang="en-US" altLang="en-US" sz="2200">
                <a:latin typeface="Times New Roman" panose="02020603050405020304" pitchFamily="18" charset="0"/>
              </a:rPr>
              <a:t>represent </a:t>
            </a:r>
            <a:r>
              <a:rPr lang="en-US" altLang="en-US" sz="2200">
                <a:solidFill>
                  <a:srgbClr val="FF0000"/>
                </a:solidFill>
                <a:latin typeface="Times New Roman" panose="02020603050405020304" pitchFamily="18" charset="0"/>
              </a:rPr>
              <a:t>either nonterminals or terminals </a:t>
            </a:r>
            <a:r>
              <a:rPr lang="en-US" altLang="en-US" sz="2200">
                <a:latin typeface="Times New Roman" panose="02020603050405020304" pitchFamily="18" charset="0"/>
              </a:rPr>
              <a:t>(grammar symbol). </a:t>
            </a: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600">
              <a:latin typeface="Times New Roman" panose="02020603050405020304" pitchFamily="18" charset="0"/>
            </a:endParaRPr>
          </a:p>
          <a:p>
            <a:pPr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>
                <a:latin typeface="Times New Roman" panose="02020603050405020304" pitchFamily="18" charset="0"/>
              </a:rPr>
              <a:t>Lower-case letters late in the alphabet, such as </a:t>
            </a:r>
            <a:r>
              <a:rPr lang="en-US" altLang="en-US" sz="2200" i="1">
                <a:latin typeface="Times New Roman" panose="02020603050405020304" pitchFamily="18" charset="0"/>
              </a:rPr>
              <a:t>u, v, …, z, </a:t>
            </a:r>
            <a:r>
              <a:rPr lang="en-US" altLang="en-US" sz="2200">
                <a:latin typeface="Times New Roman" panose="02020603050405020304" pitchFamily="18" charset="0"/>
              </a:rPr>
              <a:t>represent strings of terminals.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4A161DCD-B244-46CB-9A86-2E89D99F6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Notational Conventions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536082E7-5624-4FF6-95E2-081983261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990600"/>
            <a:ext cx="8001000" cy="5638800"/>
          </a:xfrm>
        </p:spPr>
        <p:txBody>
          <a:bodyPr/>
          <a:lstStyle/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</a:rPr>
              <a:t>Lower-case Greek letters, such as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,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,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</a:t>
            </a:r>
            <a:r>
              <a:rPr lang="en-US" altLang="en-US" sz="2200" dirty="0">
                <a:latin typeface="Times New Roman" panose="02020603050405020304" pitchFamily="18" charset="0"/>
              </a:rPr>
              <a:t>, represent strings of grammar symbols. Thus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 indicates that there is a single nonterminal 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on the left side of the production and a string of grammar symbols  to the right of the arrow.</a:t>
            </a:r>
            <a:endParaRPr lang="en-US" altLang="en-US" sz="2200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000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</a:rPr>
              <a:t>If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 ….,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are all productions with 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on the left, we may write </a:t>
            </a:r>
            <a:r>
              <a:rPr lang="en-US" altLang="en-US" sz="2200" i="1" dirty="0">
                <a:latin typeface="Times New Roman" panose="02020603050405020304" pitchFamily="18" charset="0"/>
              </a:rPr>
              <a:t>A</a:t>
            </a:r>
            <a:r>
              <a:rPr lang="en-US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200" dirty="0">
                <a:latin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 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 …. | </a:t>
            </a:r>
            <a:r>
              <a:rPr lang="en-US" altLang="en-US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k </a:t>
            </a:r>
            <a:endParaRPr lang="en-US" altLang="en-US" sz="2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Unless otherwise stated, the left side of the first production is the start symbol. </a:t>
            </a: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1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Example: Applying these shorthand to previous example of CFG,</a:t>
            </a:r>
            <a:endParaRPr lang="en-US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1" hangingPunct="1">
              <a:buClr>
                <a:srgbClr val="FF3300"/>
              </a:buClr>
              <a:buFont typeface="Wingdings" panose="05000000000000000000" pitchFamily="2" charset="2"/>
              <a:buChar char="§"/>
            </a:pPr>
            <a:endParaRPr lang="en-US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88" name="Text Box 5">
            <a:extLst>
              <a:ext uri="{FF2B5EF4-FFF2-40B4-BE49-F238E27FC236}">
                <a16:creationId xmlns:a16="http://schemas.microsoft.com/office/drawing/2014/main" xmlns="" id="{14D5D099-228F-4371-BB20-DF3BB3D04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091114"/>
            <a:ext cx="6172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</a:rPr>
              <a:t>  E </a:t>
            </a: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E A E | ( E ) | -E | id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A  + | - | * |  /  | 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B657E0-5A14-46E2-A6E1-26C541F6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4DAF5B-8986-4D65-AAA4-1EB8B3EA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C048FE-A1FF-41B7-9991-37C60F16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BDD2C2-73F3-42E8-ACFD-02867ADD9B4D}"/>
              </a:ext>
            </a:extLst>
          </p:cNvPr>
          <p:cNvSpPr txBox="1"/>
          <p:nvPr/>
        </p:nvSpPr>
        <p:spPr>
          <a:xfrm>
            <a:off x="4473526" y="6077243"/>
            <a:ext cx="2672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F97AD9-2DF8-4F97-9547-1C268535B2AC}"/>
              </a:ext>
            </a:extLst>
          </p:cNvPr>
          <p:cNvSpPr txBox="1"/>
          <p:nvPr/>
        </p:nvSpPr>
        <p:spPr>
          <a:xfrm>
            <a:off x="6215575" y="6042632"/>
            <a:ext cx="2672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30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400</Words>
  <Application>Microsoft Office PowerPoint</Application>
  <PresentationFormat>Widescreen</PresentationFormat>
  <Paragraphs>57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Centaur</vt:lpstr>
      <vt:lpstr>Symbol</vt:lpstr>
      <vt:lpstr>Times New Roman</vt:lpstr>
      <vt:lpstr>Wingdings</vt:lpstr>
      <vt:lpstr>Office Theme</vt:lpstr>
      <vt:lpstr>Default Design</vt:lpstr>
      <vt:lpstr>Context Free Grammar Lecture - 01</vt:lpstr>
      <vt:lpstr>PowerPoint Presentation</vt:lpstr>
      <vt:lpstr>PowerPoint Presentation</vt:lpstr>
      <vt:lpstr>Example of CFG: Simple Arithmetic Expressions</vt:lpstr>
      <vt:lpstr>Notational Conventions</vt:lpstr>
      <vt:lpstr>Notational Conventions</vt:lpstr>
      <vt:lpstr>PowerPoint Presentation</vt:lpstr>
      <vt:lpstr>PowerPoint Presentation</vt:lpstr>
      <vt:lpstr>PowerPoint Presentation</vt:lpstr>
      <vt:lpstr>Derivations (the obtaining or developing of something from a source or origin.)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Mehedi Hasan</dc:creator>
  <cp:lastModifiedBy>Shamim Osman Pailot</cp:lastModifiedBy>
  <cp:revision>11</cp:revision>
  <dcterms:created xsi:type="dcterms:W3CDTF">2019-11-02T15:00:09Z</dcterms:created>
  <dcterms:modified xsi:type="dcterms:W3CDTF">2019-11-04T17:47:25Z</dcterms:modified>
</cp:coreProperties>
</file>